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65" r:id="rId4"/>
    <p:sldId id="287" r:id="rId5"/>
    <p:sldId id="290" r:id="rId6"/>
    <p:sldId id="274" r:id="rId7"/>
    <p:sldId id="280" r:id="rId8"/>
    <p:sldId id="288" r:id="rId9"/>
    <p:sldId id="282" r:id="rId10"/>
    <p:sldId id="289" r:id="rId11"/>
    <p:sldId id="293" r:id="rId12"/>
    <p:sldId id="294" r:id="rId13"/>
    <p:sldId id="29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ing Su" initials="Y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BFF"/>
    <a:srgbClr val="6699FF"/>
    <a:srgbClr val="28A4B2"/>
    <a:srgbClr val="E8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0688" autoAdjust="0"/>
  </p:normalViewPr>
  <p:slideViewPr>
    <p:cSldViewPr snapToGrid="0">
      <p:cViewPr varScale="1">
        <p:scale>
          <a:sx n="88" d="100"/>
          <a:sy n="88" d="100"/>
        </p:scale>
        <p:origin x="216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72ED1-97FC-4E4F-B5E1-89151237FB32}" type="datetimeFigureOut">
              <a:rPr lang="zh-TW" altLang="en-US" smtClean="0"/>
              <a:pPr/>
              <a:t>2021/5/24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0478B-8222-4C53-ACEE-E92F49779CE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一個</a:t>
            </a:r>
            <a:r>
              <a:rPr kumimoji="1" lang="en-US" altLang="zh-TW" dirty="0" smtClean="0"/>
              <a:t> Namespace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(project) </a:t>
            </a:r>
            <a:r>
              <a:rPr kumimoji="1" lang="zh-TW" altLang="en-US" dirty="0" smtClean="0"/>
              <a:t>可能會有多個</a:t>
            </a:r>
            <a:r>
              <a:rPr kumimoji="1" lang="en-US" altLang="zh-TW" baseline="0" dirty="0" smtClean="0"/>
              <a:t> pod</a:t>
            </a:r>
            <a:r>
              <a:rPr kumimoji="1" lang="zh-TW" altLang="en-US" baseline="0" dirty="0" smtClean="0"/>
              <a:t>，不同 </a:t>
            </a:r>
            <a:r>
              <a:rPr kumimoji="1" lang="en-US" altLang="zh-TW" baseline="0" dirty="0" smtClean="0"/>
              <a:t>Namespace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smtClean="0"/>
              <a:t>pod </a:t>
            </a:r>
            <a:r>
              <a:rPr kumimoji="1" lang="zh-TW" altLang="en-US" baseline="0" dirty="0" smtClean="0"/>
              <a:t>裡面的 </a:t>
            </a:r>
            <a:r>
              <a:rPr kumimoji="1" lang="en-US" altLang="zh-TW" baseline="0" dirty="0" smtClean="0"/>
              <a:t>container/image </a:t>
            </a:r>
            <a:r>
              <a:rPr kumimoji="1" lang="zh-TW" altLang="en-US" baseline="0" dirty="0" smtClean="0"/>
              <a:t>命名重複不會互相影響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04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27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Garylog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是做 </a:t>
            </a:r>
            <a:r>
              <a:rPr kumimoji="1" lang="en-US" altLang="zh-TW" baseline="0" dirty="0" smtClean="0"/>
              <a:t>log</a:t>
            </a:r>
            <a:r>
              <a:rPr kumimoji="1" lang="zh-TW" altLang="en-US" baseline="0" dirty="0" smtClean="0"/>
              <a:t> 備份使用，可以先在 </a:t>
            </a:r>
            <a:r>
              <a:rPr kumimoji="1" lang="en-US" altLang="zh-TW" baseline="0" dirty="0" smtClean="0"/>
              <a:t>EFK </a:t>
            </a:r>
            <a:r>
              <a:rPr kumimoji="1" lang="zh-TW" altLang="en-US" baseline="0" dirty="0" smtClean="0"/>
              <a:t>保留較長時間 </a:t>
            </a:r>
            <a:r>
              <a:rPr kumimoji="1" lang="en-US" altLang="zh-TW" baseline="0" dirty="0" smtClean="0"/>
              <a:t>log </a:t>
            </a:r>
            <a:r>
              <a:rPr kumimoji="1" lang="zh-TW" altLang="en-US" baseline="0" dirty="0" smtClean="0"/>
              <a:t>就好</a:t>
            </a:r>
            <a:endParaRPr kumimoji="1" lang="en-US" altLang="zh-TW" dirty="0" smtClean="0"/>
          </a:p>
          <a:p>
            <a:r>
              <a:rPr kumimoji="1" lang="en-US" altLang="zh-TW" dirty="0" smtClean="0"/>
              <a:t>Bastion </a:t>
            </a:r>
            <a:r>
              <a:rPr kumimoji="1" lang="zh-TW" altLang="en-US" dirty="0" smtClean="0"/>
              <a:t>機器是因應新版 </a:t>
            </a:r>
            <a:r>
              <a:rPr kumimoji="1" lang="en-US" altLang="zh-TW" dirty="0" smtClean="0"/>
              <a:t>OKD </a:t>
            </a:r>
            <a:r>
              <a:rPr kumimoji="1" lang="zh-TW" altLang="en-US" dirty="0" smtClean="0"/>
              <a:t>管理機制使用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72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48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4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20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6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1103445" y="2821418"/>
            <a:ext cx="10465163" cy="101054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3445" y="3507349"/>
            <a:ext cx="10465163" cy="694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03445" y="4312014"/>
            <a:ext cx="1357941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E291B0-4E91-4B5D-A3B8-2FD58BBD05EC}" type="datetimeFigureOut">
              <a:rPr lang="zh-TW" altLang="en-US" smtClean="0"/>
              <a:pPr/>
              <a:t>2021/5/24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2" name="圖片 11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40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內容版面配置區 3"/>
          <p:cNvSpPr>
            <a:spLocks noGrp="1"/>
          </p:cNvSpPr>
          <p:nvPr>
            <p:ph sz="half" idx="13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5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5" name="圖片 1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16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5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6" name="圖片 15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17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8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239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內容版面配置區 3"/>
          <p:cNvSpPr>
            <a:spLocks noGrp="1"/>
          </p:cNvSpPr>
          <p:nvPr>
            <p:ph sz="half" idx="17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8" name="內容版面配置區 3"/>
          <p:cNvSpPr>
            <a:spLocks noGrp="1"/>
          </p:cNvSpPr>
          <p:nvPr>
            <p:ph sz="half" idx="19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2" name="頁尾版面配置區 4"/>
          <p:cNvSpPr>
            <a:spLocks noGrp="1"/>
          </p:cNvSpPr>
          <p:nvPr>
            <p:ph type="ftr" sz="quarter" idx="20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68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68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30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95867" y="1197411"/>
            <a:ext cx="6686533" cy="4727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2" y="1220756"/>
            <a:ext cx="4176463" cy="4704523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Wingdings" charset="2"/>
              <a:buChar char="n"/>
              <a:defRPr sz="26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3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01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27383" y="1028733"/>
            <a:ext cx="11133624" cy="3840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5061182"/>
            <a:ext cx="11133624" cy="111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37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標語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Thank you for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095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CHAPTER TITLE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half" idx="1"/>
          </p:nvPr>
        </p:nvSpPr>
        <p:spPr>
          <a:xfrm>
            <a:off x="1100704" y="3465579"/>
            <a:ext cx="7299553" cy="1787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667"/>
            </a:lvl1pPr>
            <a:lvl2pPr marL="609585" indent="0">
              <a:lnSpc>
                <a:spcPct val="100000"/>
              </a:lnSpc>
              <a:buFontTx/>
              <a:buNone/>
              <a:defRPr sz="2400"/>
            </a:lvl2pPr>
            <a:lvl3pPr marL="1219170" indent="0">
              <a:lnSpc>
                <a:spcPct val="100000"/>
              </a:lnSpc>
              <a:buFontTx/>
              <a:buNone/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6343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11133625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0000"/>
            <a:ext cx="12000000" cy="62400"/>
          </a:xfrm>
          <a:prstGeom prst="rect">
            <a:avLst/>
          </a:prstGeom>
        </p:spPr>
      </p:pic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1007" y="6309320"/>
            <a:ext cx="53099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投影片編號版面配置區 5"/>
          <p:cNvSpPr txBox="1">
            <a:spLocks/>
          </p:cNvSpPr>
          <p:nvPr/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AF07C5-463E-4746-8662-F9EAE6427DB3}" type="slidenum">
              <a:rPr lang="zh-TW" altLang="en-US" sz="1600" smtClean="0"/>
              <a:pPr/>
              <a:t>‹#›</a:t>
            </a:fld>
            <a:endParaRPr lang="zh-TW" altLang="en-US" sz="1600" dirty="0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5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sz="half" idx="13"/>
          </p:nvPr>
        </p:nvSpPr>
        <p:spPr>
          <a:xfrm>
            <a:off x="6193817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6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3669031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3669028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5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3669028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220755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1220755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2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981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9981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7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382227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25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4"/>
          </p:nvPr>
        </p:nvSpPr>
        <p:spPr>
          <a:xfrm>
            <a:off x="618930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5"/>
          </p:nvPr>
        </p:nvSpPr>
        <p:spPr>
          <a:xfrm>
            <a:off x="618930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25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97"/>
          <a:stretch/>
        </p:blipFill>
        <p:spPr>
          <a:xfrm>
            <a:off x="527384" y="6370842"/>
            <a:ext cx="11664617" cy="31884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527384" y="1220756"/>
            <a:ext cx="11055017" cy="49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9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n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-73607" y="2316206"/>
            <a:ext cx="10465163" cy="1010543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金控數據</a:t>
            </a:r>
            <a:r>
              <a:rPr lang="zh-TW" altLang="en-US" sz="4400" dirty="0" smtClean="0"/>
              <a:t>中台架構規劃</a:t>
            </a:r>
            <a:endParaRPr lang="zh-TW" altLang="en-US" sz="4400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1103446" y="3507349"/>
            <a:ext cx="8143794" cy="694928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zh-TW" altLang="en-US" dirty="0" smtClean="0"/>
              <a:t>采襄 </a:t>
            </a:r>
            <a:r>
              <a:rPr lang="en-US" altLang="zh-TW" dirty="0" smtClean="0"/>
              <a:t>&amp; Victor </a:t>
            </a:r>
            <a:endParaRPr lang="en-US" altLang="zh-TW" dirty="0"/>
          </a:p>
          <a:p>
            <a:pPr algn="r"/>
            <a:r>
              <a:rPr lang="en-US" altLang="zh-TW" dirty="0" smtClean="0"/>
              <a:t>202</a:t>
            </a:r>
            <a:r>
              <a:rPr lang="en-US" altLang="zh-TW" dirty="0"/>
              <a:t>1</a:t>
            </a:r>
            <a:r>
              <a:rPr lang="en-US" altLang="zh-TW" dirty="0" smtClean="0"/>
              <a:t>/5/27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6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金控數據中台軟硬體預算</a:t>
            </a:r>
            <a:endParaRPr lang="zh-TW" altLang="en-US" dirty="0"/>
          </a:p>
        </p:txBody>
      </p:sp>
      <p:sp>
        <p:nvSpPr>
          <p:cNvPr id="9" name="內容版面配置區 3"/>
          <p:cNvSpPr txBox="1">
            <a:spLocks/>
          </p:cNvSpPr>
          <p:nvPr/>
        </p:nvSpPr>
        <p:spPr>
          <a:xfrm>
            <a:off x="1249438" y="5230466"/>
            <a:ext cx="5770283" cy="51600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此費用尚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不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包含：銀行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CI / CD 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分攤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費用、金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控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APIM 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分攤費用</a:t>
            </a:r>
            <a:endParaRPr lang="en-US" altLang="zh-TW" sz="1600" dirty="0">
              <a:ea typeface="+mj-ea"/>
              <a:cs typeface="新細明體" panose="02020500000000000000" pitchFamily="18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055483"/>
              </p:ext>
            </p:extLst>
          </p:nvPr>
        </p:nvGraphicFramePr>
        <p:xfrm>
          <a:off x="1296530" y="1731102"/>
          <a:ext cx="9598941" cy="352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2920"/>
                <a:gridCol w="3096000"/>
                <a:gridCol w="1404000"/>
                <a:gridCol w="1404000"/>
                <a:gridCol w="1080000"/>
                <a:gridCol w="1692021"/>
              </a:tblGrid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設備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現況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單價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數量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小計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硬體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虛擬機 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銀行現有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-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33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$1,790,000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硬體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  <a:cs typeface="新細明體" panose="02020500000000000000" pitchFamily="18" charset="-120"/>
                        </a:rPr>
                        <a:t>實體機</a:t>
                      </a:r>
                      <a:endParaRPr lang="en-US" altLang="zh-TW" sz="2200" dirty="0" smtClean="0">
                        <a:latin typeface="+mn-lt"/>
                        <a:ea typeface="+mj-ea"/>
                        <a:cs typeface="新細明體" panose="02020500000000000000" pitchFamily="18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需採購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$154,980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1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$154,980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實體機之 </a:t>
                      </a:r>
                      <a:r>
                        <a:rPr lang="en-US" altLang="zh-TW" sz="2200" dirty="0" smtClean="0">
                          <a:latin typeface="+mn-lt"/>
                          <a:ea typeface="+mj-ea"/>
                        </a:rPr>
                        <a:t>Linux</a:t>
                      </a:r>
                      <a:r>
                        <a:rPr lang="en-US" altLang="zh-TW" sz="2200" baseline="0" dirty="0" smtClean="0">
                          <a:latin typeface="+mn-lt"/>
                          <a:ea typeface="+mj-ea"/>
                        </a:rPr>
                        <a:t> License 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銀行現有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$50,000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1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$50,000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200" dirty="0" err="1" smtClean="0">
                          <a:latin typeface="+mn-lt"/>
                          <a:ea typeface="+mj-ea"/>
                        </a:rPr>
                        <a:t>EnterpriseDB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需採購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-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$1,000,000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  <a:ea typeface="+mj-ea"/>
                        </a:rPr>
                        <a:t>防毒軟體</a:t>
                      </a:r>
                      <a:endParaRPr lang="zh-TW" altLang="en-US" sz="2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+mn-lt"/>
                        </a:rPr>
                        <a:t>銀行現有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$3,660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34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200" dirty="0" smtClean="0">
                          <a:latin typeface="+mn-lt"/>
                        </a:rPr>
                        <a:t>$124,440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rgbClr val="C00000"/>
                          </a:solidFill>
                          <a:latin typeface="+mn-lt"/>
                          <a:ea typeface="+mj-ea"/>
                        </a:rPr>
                        <a:t>總額</a:t>
                      </a:r>
                      <a:endParaRPr lang="zh-TW" altLang="en-US" sz="2200" b="1" dirty="0">
                        <a:solidFill>
                          <a:srgbClr val="C000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en-US" altLang="zh-TW" sz="22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$3,119,420</a:t>
                      </a:r>
                      <a:endParaRPr lang="zh-TW" altLang="en-US" sz="22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/>
                      <a:endParaRPr lang="zh-TW" altLang="en-US" sz="22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金控數據中台建置與開發</a:t>
            </a:r>
            <a:r>
              <a:rPr lang="zh-TW" altLang="en-US" dirty="0" smtClean="0"/>
              <a:t>團隊 </a:t>
            </a:r>
            <a:r>
              <a:rPr kumimoji="1" lang="en-US" altLang="zh-TW" sz="2000" b="0" dirty="0" smtClean="0"/>
              <a:t>(</a:t>
            </a:r>
            <a:r>
              <a:rPr kumimoji="1" lang="zh-TW" altLang="en-US" sz="2000" b="0" dirty="0"/>
              <a:t>維運 </a:t>
            </a:r>
            <a:r>
              <a:rPr kumimoji="1" lang="en-US" altLang="zh-TW" sz="2000" b="0" dirty="0"/>
              <a:t>R&amp;R </a:t>
            </a:r>
            <a:r>
              <a:rPr kumimoji="1" lang="zh-TW" altLang="en-US" sz="2000" b="0" dirty="0"/>
              <a:t>將另行討論</a:t>
            </a:r>
            <a:r>
              <a:rPr kumimoji="1" lang="en-US" altLang="zh-TW" sz="2000" b="0" dirty="0" smtClean="0"/>
              <a:t>)</a:t>
            </a:r>
            <a:endParaRPr lang="zh-TW" altLang="en-US" sz="2000" b="0" dirty="0"/>
          </a:p>
        </p:txBody>
      </p:sp>
      <p:grpSp>
        <p:nvGrpSpPr>
          <p:cNvPr id="37" name="群組 36"/>
          <p:cNvGrpSpPr/>
          <p:nvPr/>
        </p:nvGrpSpPr>
        <p:grpSpPr>
          <a:xfrm>
            <a:off x="1900870" y="1858394"/>
            <a:ext cx="8390260" cy="3735900"/>
            <a:chOff x="457550" y="2365172"/>
            <a:chExt cx="8390260" cy="3735900"/>
          </a:xfrm>
        </p:grpSpPr>
        <p:grpSp>
          <p:nvGrpSpPr>
            <p:cNvPr id="6" name="群組 5"/>
            <p:cNvGrpSpPr/>
            <p:nvPr/>
          </p:nvGrpSpPr>
          <p:grpSpPr>
            <a:xfrm>
              <a:off x="3772377" y="2365172"/>
              <a:ext cx="1828800" cy="1233106"/>
              <a:chOff x="8094088" y="3521618"/>
              <a:chExt cx="1828800" cy="123310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8094088" y="4034724"/>
                <a:ext cx="1828800" cy="720000"/>
              </a:xfrm>
              <a:prstGeom prst="rect">
                <a:avLst/>
              </a:prstGeom>
              <a:solidFill>
                <a:srgbClr val="E8F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 smtClean="0">
                    <a:solidFill>
                      <a:schemeClr val="tx1"/>
                    </a:solidFill>
                  </a:rPr>
                  <a:t>洪采襄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94088" y="3521618"/>
                <a:ext cx="1828800" cy="540000"/>
              </a:xfrm>
              <a:prstGeom prst="rect">
                <a:avLst/>
              </a:prstGeom>
              <a:solidFill>
                <a:srgbClr val="28A4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 smtClean="0"/>
                  <a:t>PM</a:t>
                </a:r>
                <a:endParaRPr kumimoji="1" lang="zh-TW" altLang="en-US" sz="2400" dirty="0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57550" y="4661072"/>
              <a:ext cx="1980000" cy="1440000"/>
            </a:xfrm>
            <a:prstGeom prst="rect">
              <a:avLst/>
            </a:prstGeom>
            <a:solidFill>
              <a:srgbClr val="E8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張凡齊</a:t>
              </a:r>
              <a:endParaRPr kumimoji="1" lang="en-US" altLang="zh-TW" sz="24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鄧緯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57550" y="4147966"/>
              <a:ext cx="1980000" cy="540000"/>
            </a:xfrm>
            <a:prstGeom prst="rect">
              <a:avLst/>
            </a:prstGeom>
            <a:solidFill>
              <a:srgbClr val="28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 smtClean="0"/>
                <a:t>Data Engineer</a:t>
              </a:r>
              <a:endParaRPr kumimoji="1" lang="zh-TW" altLang="en-US" sz="2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05472" y="4661072"/>
              <a:ext cx="1980000" cy="1440000"/>
            </a:xfrm>
            <a:prstGeom prst="rect">
              <a:avLst/>
            </a:prstGeom>
            <a:solidFill>
              <a:srgbClr val="E8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黃啟裕</a:t>
              </a:r>
              <a:endParaRPr kumimoji="1" lang="en-US" altLang="zh-TW" sz="24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TW" sz="2400" dirty="0" smtClean="0">
                  <a:solidFill>
                    <a:schemeClr val="tx1"/>
                  </a:solidFill>
                </a:rPr>
                <a:t>(</a:t>
              </a:r>
              <a:r>
                <a:rPr kumimoji="1" lang="zh-TW" altLang="en-US" sz="2400" dirty="0" smtClean="0">
                  <a:solidFill>
                    <a:schemeClr val="tx1"/>
                  </a:solidFill>
                </a:rPr>
                <a:t>廖正澤</a:t>
              </a:r>
              <a:r>
                <a:rPr kumimoji="1" lang="en-US" altLang="zh-TW" sz="2400" dirty="0" smtClean="0">
                  <a:solidFill>
                    <a:schemeClr val="tx1"/>
                  </a:solidFill>
                </a:rPr>
                <a:t>)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05472" y="4147966"/>
              <a:ext cx="1980000" cy="540000"/>
            </a:xfrm>
            <a:prstGeom prst="rect">
              <a:avLst/>
            </a:prstGeom>
            <a:solidFill>
              <a:srgbClr val="28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 smtClean="0"/>
                <a:t>Platform</a:t>
              </a:r>
              <a:endParaRPr kumimoji="1" lang="zh-TW" altLang="en-US" sz="2400" dirty="0"/>
            </a:p>
          </p:txBody>
        </p:sp>
        <p:cxnSp>
          <p:nvCxnSpPr>
            <p:cNvPr id="15" name="肘形接點 14"/>
            <p:cNvCxnSpPr>
              <a:stCxn id="7" idx="2"/>
              <a:endCxn id="14" idx="0"/>
            </p:cNvCxnSpPr>
            <p:nvPr/>
          </p:nvCxnSpPr>
          <p:spPr>
            <a:xfrm rot="5400000">
              <a:off x="3866281" y="3327470"/>
              <a:ext cx="549688" cy="109130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接點 15"/>
            <p:cNvCxnSpPr>
              <a:stCxn id="7" idx="2"/>
              <a:endCxn id="29" idx="0"/>
            </p:cNvCxnSpPr>
            <p:nvPr/>
          </p:nvCxnSpPr>
          <p:spPr>
            <a:xfrm rot="16200000" flipH="1">
              <a:off x="4931865" y="3353190"/>
              <a:ext cx="549688" cy="103986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4736641" y="4661072"/>
              <a:ext cx="1980000" cy="1440000"/>
            </a:xfrm>
            <a:prstGeom prst="rect">
              <a:avLst/>
            </a:prstGeom>
            <a:solidFill>
              <a:srgbClr val="E8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許宗正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736641" y="4147966"/>
              <a:ext cx="1980000" cy="540000"/>
            </a:xfrm>
            <a:prstGeom prst="rect">
              <a:avLst/>
            </a:prstGeom>
            <a:solidFill>
              <a:srgbClr val="28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/>
                <a:t>銀行中台部</a:t>
              </a:r>
              <a:endParaRPr kumimoji="1"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6867810" y="4661072"/>
              <a:ext cx="1980000" cy="1440000"/>
            </a:xfrm>
            <a:prstGeom prst="rect">
              <a:avLst/>
            </a:prstGeom>
            <a:solidFill>
              <a:srgbClr val="E8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王世偉</a:t>
              </a:r>
              <a:endParaRPr kumimoji="1" lang="en-US" altLang="zh-TW" sz="24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周廣仁</a:t>
              </a:r>
              <a:endParaRPr kumimoji="1" lang="en-US" altLang="zh-TW" sz="24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zh-TW" altLang="en-US" sz="2400" dirty="0" smtClean="0">
                  <a:solidFill>
                    <a:schemeClr val="tx1"/>
                  </a:solidFill>
                </a:rPr>
                <a:t>陳兆康</a:t>
              </a:r>
              <a:endParaRPr kumimoji="1" lang="en-US" altLang="zh-TW" sz="2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867810" y="4147966"/>
              <a:ext cx="1980000" cy="540000"/>
            </a:xfrm>
            <a:prstGeom prst="rect">
              <a:avLst/>
            </a:prstGeom>
            <a:solidFill>
              <a:srgbClr val="28A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/>
                <a:t>銀行架構部</a:t>
              </a:r>
              <a:endParaRPr kumimoji="1" lang="zh-TW" altLang="en-US" sz="2400" dirty="0"/>
            </a:p>
          </p:txBody>
        </p:sp>
        <p:cxnSp>
          <p:nvCxnSpPr>
            <p:cNvPr id="34" name="肘形接點 33"/>
            <p:cNvCxnSpPr>
              <a:stCxn id="7" idx="2"/>
              <a:endCxn id="32" idx="0"/>
            </p:cNvCxnSpPr>
            <p:nvPr/>
          </p:nvCxnSpPr>
          <p:spPr>
            <a:xfrm rot="16200000" flipH="1">
              <a:off x="5997449" y="2287605"/>
              <a:ext cx="549688" cy="317103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接點 35"/>
            <p:cNvCxnSpPr>
              <a:stCxn id="7" idx="2"/>
              <a:endCxn id="12" idx="0"/>
            </p:cNvCxnSpPr>
            <p:nvPr/>
          </p:nvCxnSpPr>
          <p:spPr>
            <a:xfrm rot="5400000">
              <a:off x="2792320" y="2253509"/>
              <a:ext cx="549688" cy="323922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4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金控數據中台建置與</a:t>
            </a:r>
            <a:r>
              <a:rPr lang="zh-TW" altLang="en-US" dirty="0" smtClean="0"/>
              <a:t>開發相關</a:t>
            </a:r>
            <a:r>
              <a:rPr lang="zh-TW" altLang="en-US" dirty="0"/>
              <a:t>時程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61520" y="1405466"/>
          <a:ext cx="986896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00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2000">
                <a:tc rowSpan="2"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2021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Sep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A4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latin typeface="+mn-lt"/>
                        </a:rPr>
                        <a:t>前置作業階段</a:t>
                      </a:r>
                      <a:endParaRPr lang="zh-TW" altLang="en-US" sz="1400" b="1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系統架構確認與報價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軟硬體請採購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</a:t>
                      </a:r>
                      <a:r>
                        <a:rPr lang="en-US" altLang="zh-TW" sz="1400" dirty="0" smtClean="0">
                          <a:latin typeface="+mn-lt"/>
                        </a:rPr>
                        <a:t>CAB1</a:t>
                      </a:r>
                      <a:r>
                        <a:rPr lang="zh-TW" altLang="en-US" sz="1400" dirty="0" smtClean="0">
                          <a:latin typeface="+mn-lt"/>
                        </a:rPr>
                        <a:t> 準備級報告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latin typeface="+mn-lt"/>
                        </a:rPr>
                        <a:t>基礎工程建置階段</a:t>
                      </a:r>
                      <a:endParaRPr lang="zh-TW" altLang="en-US" sz="1400" b="1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數據中台 </a:t>
                      </a:r>
                      <a:r>
                        <a:rPr lang="en-US" altLang="zh-TW" sz="1400" dirty="0" smtClean="0">
                          <a:latin typeface="+mn-lt"/>
                        </a:rPr>
                        <a:t>UT</a:t>
                      </a:r>
                      <a:r>
                        <a:rPr lang="zh-TW" altLang="en-US" sz="1400" dirty="0" smtClean="0">
                          <a:latin typeface="+mn-lt"/>
                        </a:rPr>
                        <a:t> 環境建置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+mn-lt"/>
                        </a:rPr>
                        <a:t>    數據中台 </a:t>
                      </a:r>
                      <a:r>
                        <a:rPr lang="en-US" altLang="zh-TW" sz="1400" dirty="0" smtClean="0">
                          <a:latin typeface="+mn-lt"/>
                        </a:rPr>
                        <a:t>UAT</a:t>
                      </a:r>
                      <a:r>
                        <a:rPr lang="zh-TW" altLang="en-US" sz="1400" dirty="0" smtClean="0">
                          <a:latin typeface="+mn-lt"/>
                        </a:rPr>
                        <a:t> 環境建置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+mn-lt"/>
                        </a:rPr>
                        <a:t>    數據中台 </a:t>
                      </a:r>
                      <a:r>
                        <a:rPr lang="en-US" altLang="zh-TW" sz="1400" dirty="0" smtClean="0">
                          <a:latin typeface="+mn-lt"/>
                        </a:rPr>
                        <a:t>PROD</a:t>
                      </a:r>
                      <a:r>
                        <a:rPr lang="zh-TW" altLang="en-US" sz="1400" dirty="0" smtClean="0">
                          <a:latin typeface="+mn-lt"/>
                        </a:rPr>
                        <a:t> 環境建置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</a:t>
                      </a:r>
                      <a:r>
                        <a:rPr lang="en-US" altLang="zh-TW" sz="1400" dirty="0" smtClean="0">
                          <a:latin typeface="+mn-lt"/>
                        </a:rPr>
                        <a:t>OKD</a:t>
                      </a:r>
                      <a:r>
                        <a:rPr lang="zh-TW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zh-TW" sz="1400" dirty="0" smtClean="0">
                          <a:latin typeface="+mn-lt"/>
                        </a:rPr>
                        <a:t>4.7</a:t>
                      </a:r>
                      <a:r>
                        <a:rPr lang="zh-TW" altLang="en-US" sz="1400" baseline="0" dirty="0" smtClean="0">
                          <a:latin typeface="+mn-lt"/>
                        </a:rPr>
                        <a:t> 版相關服務測試 </a:t>
                      </a:r>
                      <a:r>
                        <a:rPr lang="en-US" altLang="zh-TW" sz="1400" baseline="0" dirty="0" smtClean="0">
                          <a:latin typeface="+mn-lt"/>
                        </a:rPr>
                        <a:t>(</a:t>
                      </a:r>
                      <a:r>
                        <a:rPr lang="zh-TW" altLang="en-US" sz="1400" baseline="0" dirty="0" smtClean="0">
                          <a:latin typeface="+mn-lt"/>
                        </a:rPr>
                        <a:t>本機環境</a:t>
                      </a:r>
                      <a:r>
                        <a:rPr lang="en-US" altLang="zh-TW" sz="1400" baseline="0" dirty="0" smtClean="0">
                          <a:latin typeface="+mn-lt"/>
                        </a:rPr>
                        <a:t>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+mn-lt"/>
                        </a:rPr>
                        <a:t>    </a:t>
                      </a:r>
                      <a:r>
                        <a:rPr lang="en-US" altLang="zh-TW" sz="1400" dirty="0" smtClean="0">
                          <a:latin typeface="+mn-lt"/>
                        </a:rPr>
                        <a:t>OKD</a:t>
                      </a:r>
                      <a:r>
                        <a:rPr lang="zh-TW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zh-TW" sz="1400" dirty="0" smtClean="0">
                          <a:latin typeface="+mn-lt"/>
                        </a:rPr>
                        <a:t>4.7</a:t>
                      </a:r>
                      <a:r>
                        <a:rPr lang="zh-TW" altLang="en-US" sz="1400" baseline="0" dirty="0" smtClean="0">
                          <a:latin typeface="+mn-lt"/>
                        </a:rPr>
                        <a:t> 版相關服務測試 </a:t>
                      </a:r>
                      <a:r>
                        <a:rPr lang="en-US" altLang="zh-TW" sz="1400" baseline="0" dirty="0" smtClean="0">
                          <a:latin typeface="+mn-lt"/>
                        </a:rPr>
                        <a:t>(</a:t>
                      </a:r>
                      <a:r>
                        <a:rPr lang="zh-TW" altLang="en-US" sz="1400" baseline="0" dirty="0" smtClean="0">
                          <a:latin typeface="+mn-lt"/>
                        </a:rPr>
                        <a:t>行內環境</a:t>
                      </a:r>
                      <a:r>
                        <a:rPr lang="en-US" altLang="zh-TW" sz="1400" baseline="0" dirty="0" smtClean="0">
                          <a:latin typeface="+mn-lt"/>
                        </a:rPr>
                        <a:t>)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latin typeface="+mn-lt"/>
                        </a:rPr>
                        <a:t>業務</a:t>
                      </a:r>
                      <a:r>
                        <a:rPr lang="zh-TW" altLang="en-US" sz="1400" b="1" baseline="0" dirty="0" smtClean="0">
                          <a:latin typeface="+mn-lt"/>
                        </a:rPr>
                        <a:t>場景</a:t>
                      </a:r>
                      <a:r>
                        <a:rPr lang="zh-TW" altLang="en-US" sz="1400" b="1" dirty="0" smtClean="0">
                          <a:latin typeface="+mn-lt"/>
                        </a:rPr>
                        <a:t>導入階段</a:t>
                      </a:r>
                      <a:endParaRPr lang="zh-TW" altLang="en-US" sz="1400" b="1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內部舞弊風險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+mn-lt"/>
                        </a:rPr>
                        <a:t>    信用風險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28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368799" y="2387600"/>
            <a:ext cx="63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06995" y="2692405"/>
            <a:ext cx="828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83682" y="2988745"/>
            <a:ext cx="1044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036798" y="3606830"/>
            <a:ext cx="828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66564" y="3903169"/>
            <a:ext cx="828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704797" y="4216442"/>
            <a:ext cx="828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368799" y="4521248"/>
            <a:ext cx="1242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833590" y="4817587"/>
            <a:ext cx="1242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704797" y="5444139"/>
            <a:ext cx="333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704797" y="5740478"/>
            <a:ext cx="333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882467" y="5545667"/>
            <a:ext cx="298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 smtClean="0"/>
              <a:t>將配合 </a:t>
            </a:r>
            <a:r>
              <a:rPr lang="en-US" altLang="zh-TW" sz="1200" dirty="0" smtClean="0"/>
              <a:t>Business </a:t>
            </a:r>
            <a:r>
              <a:rPr lang="zh-TW" altLang="en-US" sz="1200" dirty="0" smtClean="0"/>
              <a:t>端時程另行討論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E1C2D12-5A21-4741-BA7B-354DBBA23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6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金控數據中台應用場景</a:t>
            </a:r>
            <a:endParaRPr lang="en-US" altLang="zh-TW" dirty="0"/>
          </a:p>
          <a:p>
            <a:pPr lvl="0"/>
            <a:r>
              <a:rPr lang="zh-TW" altLang="en-US" dirty="0" smtClean="0"/>
              <a:t>金控數據中台架構</a:t>
            </a:r>
            <a:endParaRPr lang="zh-TW" altLang="zh-TW" dirty="0"/>
          </a:p>
          <a:p>
            <a:pPr lvl="0"/>
            <a:r>
              <a:rPr lang="zh-TW" altLang="en-US" dirty="0" smtClean="0"/>
              <a:t>與銀行數據中台架構比較</a:t>
            </a:r>
            <a:endParaRPr lang="en-US" altLang="zh-TW" dirty="0"/>
          </a:p>
          <a:p>
            <a:pPr lvl="0"/>
            <a:r>
              <a:rPr lang="zh-TW" altLang="en-US" dirty="0" smtClean="0"/>
              <a:t>金控數據中台軟硬體規格及預算</a:t>
            </a:r>
            <a:endParaRPr lang="en-US" altLang="zh-TW" dirty="0"/>
          </a:p>
          <a:p>
            <a:pPr lvl="0"/>
            <a:r>
              <a:rPr lang="zh-TW" altLang="en-US" dirty="0"/>
              <a:t>金控數據中台建置與開發團隊及</a:t>
            </a:r>
            <a:r>
              <a:rPr lang="zh-TW" altLang="en-US"/>
              <a:t>相關</a:t>
            </a:r>
            <a:r>
              <a:rPr lang="zh-TW" altLang="en-US" smtClean="0"/>
              <a:t>時程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44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應用場景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金控國泰盾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1" y="1013184"/>
            <a:ext cx="10442307" cy="5488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64976" y="3375212"/>
            <a:ext cx="2393576" cy="12562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2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應用場景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其他規劃中之可能場景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6" y="1011669"/>
            <a:ext cx="10003815" cy="549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9894" y="3254188"/>
            <a:ext cx="1855694" cy="166743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749988" y="4545105"/>
            <a:ext cx="2711824" cy="5154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8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運用 </a:t>
            </a:r>
            <a:r>
              <a:rPr lang="en-US" altLang="zh-TW" sz="4000" dirty="0"/>
              <a:t>Kubernetes Namespace </a:t>
            </a:r>
            <a:r>
              <a:rPr lang="zh-TW" altLang="en-US" sz="4000" dirty="0"/>
              <a:t>來進行金控專案區隔</a:t>
            </a:r>
            <a:endParaRPr lang="zh-TW" altLang="en-US" dirty="0"/>
          </a:p>
        </p:txBody>
      </p:sp>
      <p:pic>
        <p:nvPicPr>
          <p:cNvPr id="7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27050" y="1506951"/>
            <a:ext cx="5467350" cy="424160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64141" y="127584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國泰盾</a:t>
            </a:r>
            <a:endParaRPr lang="zh-TW" altLang="en-US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30734" y="1275840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smtClean="0"/>
              <a:t>ODC</a:t>
            </a:r>
            <a:endParaRPr lang="zh-TW" altLang="en-US" sz="1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667997" y="1275840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</a:t>
            </a:r>
            <a:r>
              <a:rPr lang="zh-TW" altLang="en-US" sz="1400" dirty="0" smtClean="0"/>
              <a:t>專案 </a:t>
            </a:r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809319" y="574855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金控數據中台</a:t>
            </a:r>
          </a:p>
        </p:txBody>
      </p:sp>
      <p:sp>
        <p:nvSpPr>
          <p:cNvPr id="14" name="內容版面配置區 3"/>
          <p:cNvSpPr txBox="1">
            <a:spLocks/>
          </p:cNvSpPr>
          <p:nvPr/>
        </p:nvSpPr>
        <p:spPr>
          <a:xfrm>
            <a:off x="6827530" y="1176721"/>
            <a:ext cx="5142798" cy="5002073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smtClean="0"/>
              <a:t>Cluster Admin</a:t>
            </a:r>
          </a:p>
          <a:p>
            <a:pPr lvl="1" algn="l"/>
            <a:r>
              <a:rPr lang="en-US" altLang="zh-TW" sz="1400" smtClean="0"/>
              <a:t>Create namespaces, cluster role</a:t>
            </a:r>
          </a:p>
          <a:p>
            <a:pPr lvl="1" algn="l"/>
            <a:r>
              <a:rPr lang="en-US" altLang="zh-TW" sz="1400" smtClean="0"/>
              <a:t>Extensions, controllers, add-ons, and custom resource definitions</a:t>
            </a:r>
          </a:p>
          <a:p>
            <a:pPr lvl="1" algn="l"/>
            <a:r>
              <a:rPr lang="en-US" altLang="zh-TW" sz="1400" smtClean="0"/>
              <a:t>Cluster operations, security, and auditing are centralized</a:t>
            </a:r>
          </a:p>
          <a:p>
            <a:pPr algn="l"/>
            <a:r>
              <a:rPr lang="en-US" altLang="zh-TW" sz="1800" smtClean="0"/>
              <a:t>Project</a:t>
            </a:r>
          </a:p>
          <a:p>
            <a:pPr lvl="1" algn="l"/>
            <a:r>
              <a:rPr lang="en-US" altLang="zh-TW" sz="1400" smtClean="0"/>
              <a:t>Each project team should be able to deploy their application through the Kubernetes API without having to communicate with the platform team.</a:t>
            </a:r>
          </a:p>
          <a:p>
            <a:pPr lvl="1" algn="l"/>
            <a:r>
              <a:rPr lang="en-US" altLang="zh-TW" sz="1400" smtClean="0"/>
              <a:t>Each project should not be able to affect other projects in the shared cluster, except via explicit design decisions like API calls, shared data sources, etc.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29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</a:t>
            </a:r>
            <a:r>
              <a:rPr lang="en-US" altLang="zh-TW" dirty="0"/>
              <a:t>Development Life Cycle</a:t>
            </a:r>
            <a:endParaRPr lang="zh-TW" altLang="en-US" dirty="0"/>
          </a:p>
        </p:txBody>
      </p:sp>
      <p:pic>
        <p:nvPicPr>
          <p:cNvPr id="2052" name="Picture 4" descr="Model Development Life-Cycl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77" y="1541741"/>
            <a:ext cx="6927987" cy="38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620654" y="5432821"/>
            <a:ext cx="161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HAP, Data Lake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04364" y="5432821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數據中台</a:t>
            </a:r>
          </a:p>
        </p:txBody>
      </p:sp>
    </p:spTree>
    <p:extLst>
      <p:ext uri="{BB962C8B-B14F-4D97-AF65-F5344CB8AC3E}">
        <p14:creationId xmlns:p14="http://schemas.microsoft.com/office/powerpoint/2010/main" val="14013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金控數據中台架構圖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62" y="965293"/>
            <a:ext cx="8887476" cy="5112777"/>
          </a:xfr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1598474" y="5988988"/>
            <a:ext cx="6510102" cy="51600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121917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此規劃尚</a:t>
            </a:r>
            <a:r>
              <a:rPr lang="zh-TW" altLang="en-US" sz="1600">
                <a:ea typeface="+mj-ea"/>
                <a:cs typeface="新細明體" panose="02020500000000000000" pitchFamily="18" charset="-120"/>
              </a:rPr>
              <a:t>不</a:t>
            </a:r>
            <a:r>
              <a:rPr lang="zh-TW" altLang="en-US" sz="1600" smtClean="0">
                <a:ea typeface="+mj-ea"/>
                <a:cs typeface="新細明體" panose="02020500000000000000" pitchFamily="18" charset="-120"/>
              </a:rPr>
              <a:t>包含：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金控 </a:t>
            </a:r>
            <a:r>
              <a:rPr lang="en-US" altLang="zh-TW" sz="1600" dirty="0">
                <a:ea typeface="+mj-ea"/>
                <a:cs typeface="新細明體" panose="02020500000000000000" pitchFamily="18" charset="-120"/>
              </a:rPr>
              <a:t>CI /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CD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、金</a:t>
            </a:r>
            <a:r>
              <a:rPr lang="zh-TW" altLang="en-US" sz="1600" dirty="0">
                <a:ea typeface="+mj-ea"/>
                <a:cs typeface="新細明體" panose="02020500000000000000" pitchFamily="18" charset="-120"/>
              </a:rPr>
              <a:t>控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APIM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、金控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Model</a:t>
            </a:r>
            <a:r>
              <a:rPr lang="zh-TW" altLang="en-US" sz="1600" dirty="0" smtClean="0">
                <a:ea typeface="+mj-ea"/>
                <a:cs typeface="新細明體" panose="02020500000000000000" pitchFamily="18" charset="-120"/>
              </a:rPr>
              <a:t> </a:t>
            </a:r>
            <a:r>
              <a:rPr lang="en-US" altLang="zh-TW" sz="1600" dirty="0" smtClean="0">
                <a:ea typeface="+mj-ea"/>
                <a:cs typeface="新細明體" panose="02020500000000000000" pitchFamily="18" charset="-120"/>
              </a:rPr>
              <a:t>Management</a:t>
            </a:r>
            <a:endParaRPr lang="en-US" altLang="zh-TW" sz="1600" dirty="0">
              <a:ea typeface="+mj-ea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82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與銀行數據中台架構比較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40829" y="1059391"/>
            <a:ext cx="11133625" cy="4704523"/>
          </a:xfrm>
        </p:spPr>
        <p:txBody>
          <a:bodyPr>
            <a:normAutofit/>
          </a:bodyPr>
          <a:lstStyle/>
          <a:p>
            <a:r>
              <a:rPr kumimoji="1" lang="zh-TW" altLang="en-US" sz="2400" dirty="0" smtClean="0"/>
              <a:t>考量金控應用場景尚不明確、使用量暫無法估算，故僅依據銀行數據中台架構，進行最小化成本之建置</a:t>
            </a:r>
            <a:endParaRPr kumimoji="1" lang="zh-TW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70724"/>
              </p:ext>
            </p:extLst>
          </p:nvPr>
        </p:nvGraphicFramePr>
        <p:xfrm>
          <a:off x="2032001" y="2355886"/>
          <a:ext cx="8127999" cy="403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/>
                <a:gridCol w="2709333"/>
                <a:gridCol w="2709333"/>
              </a:tblGrid>
              <a:tr h="504000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金控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銀行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OKD </a:t>
                      </a:r>
                      <a:r>
                        <a:rPr lang="zh-TW" altLang="en-US" sz="2200" dirty="0" smtClean="0"/>
                        <a:t>版本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4.7 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3.8</a:t>
                      </a:r>
                      <a:r>
                        <a:rPr lang="en-US" altLang="zh-TW" sz="2200" baseline="0" dirty="0" smtClean="0"/>
                        <a:t> (</a:t>
                      </a:r>
                      <a:r>
                        <a:rPr lang="zh-TW" altLang="en-US" sz="2200" baseline="0" dirty="0" smtClean="0"/>
                        <a:t>評估升版中</a:t>
                      </a:r>
                      <a:r>
                        <a:rPr lang="en-US" altLang="zh-TW" sz="2200" baseline="0" dirty="0" smtClean="0"/>
                        <a:t>)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Database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err="1" smtClean="0"/>
                        <a:t>EnterpriseDB</a:t>
                      </a:r>
                      <a:endParaRPr lang="en-US" altLang="zh-TW" sz="2200" dirty="0" smtClean="0"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Oracle / MongoDB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err="1" smtClean="0"/>
                        <a:t>Redis</a:t>
                      </a:r>
                      <a:r>
                        <a:rPr lang="en-US" altLang="zh-TW" sz="2200" dirty="0" smtClean="0"/>
                        <a:t> </a:t>
                      </a:r>
                      <a:endParaRPr lang="zh-TW" altLang="en-US" sz="22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Kafka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使用 </a:t>
                      </a:r>
                      <a:r>
                        <a:rPr lang="en-US" altLang="zh-TW" sz="2200" dirty="0" smtClean="0"/>
                        <a:t>Hadoop</a:t>
                      </a:r>
                      <a:r>
                        <a:rPr lang="en-US" altLang="zh-TW" sz="2200" baseline="0" dirty="0" smtClean="0"/>
                        <a:t> </a:t>
                      </a:r>
                      <a:r>
                        <a:rPr lang="zh-TW" altLang="en-US" sz="2200" dirty="0" smtClean="0"/>
                        <a:t>既有的</a:t>
                      </a:r>
                      <a:r>
                        <a:rPr lang="zh-TW" altLang="en-US" sz="2200" baseline="0" dirty="0" smtClean="0"/>
                        <a:t> 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smtClean="0"/>
                        <a:t>GPU </a:t>
                      </a:r>
                      <a:r>
                        <a:rPr lang="zh-TW" altLang="en-US" sz="2200" dirty="0" smtClean="0"/>
                        <a:t>環境</a:t>
                      </a:r>
                      <a:endParaRPr lang="zh-TW" altLang="en-US" sz="22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err="1" smtClean="0"/>
                        <a:t>Garylog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Bastion </a:t>
                      </a:r>
                      <a:r>
                        <a:rPr lang="zh-TW" altLang="en-US" sz="2200" dirty="0" smtClean="0"/>
                        <a:t>機器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有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無</a:t>
                      </a:r>
                      <a:endParaRPr lang="zh-TW" altLang="en-US" sz="2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6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金控數據中台軟硬體規格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11" y="974491"/>
            <a:ext cx="8033124" cy="56683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368115" y="1196789"/>
            <a:ext cx="21380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PROD</a:t>
            </a:r>
          </a:p>
          <a:p>
            <a:pPr algn="ctr"/>
            <a:r>
              <a:rPr kumimoji="1" lang="en-US" altLang="zh-TW" sz="2400" dirty="0" smtClean="0"/>
              <a:t>10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  <a:p>
            <a:pPr algn="ctr"/>
            <a:r>
              <a:rPr kumimoji="1" lang="en-US" altLang="zh-TW" sz="2400" dirty="0" smtClean="0"/>
              <a:t>1 </a:t>
            </a:r>
            <a:r>
              <a:rPr kumimoji="1" lang="zh-TW" altLang="en-US" sz="2400" dirty="0" smtClean="0"/>
              <a:t>台實體機</a:t>
            </a:r>
            <a:endParaRPr kumimoji="1"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68115" y="3312458"/>
            <a:ext cx="21380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UAT</a:t>
            </a:r>
          </a:p>
          <a:p>
            <a:pPr algn="ctr"/>
            <a:r>
              <a:rPr kumimoji="1" lang="en-US" altLang="zh-TW" sz="2400" dirty="0" smtClean="0"/>
              <a:t>11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9368115" y="5344452"/>
            <a:ext cx="21380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kumimoji="1" lang="en-US" altLang="zh-TW" sz="2400" b="1" u="sng" dirty="0" smtClean="0"/>
              <a:t>UT</a:t>
            </a:r>
          </a:p>
          <a:p>
            <a:pPr algn="ctr"/>
            <a:r>
              <a:rPr kumimoji="1" lang="en-US" altLang="zh-TW" sz="2400" dirty="0" smtClean="0"/>
              <a:t>12 </a:t>
            </a:r>
            <a:r>
              <a:rPr kumimoji="1" lang="zh-TW" altLang="en-US" sz="2400" dirty="0" smtClean="0"/>
              <a:t>台虛擬機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58533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國泰輔助色">
      <a:dk1>
        <a:sysClr val="windowText" lastClr="000000"/>
      </a:dk1>
      <a:lt1>
        <a:sysClr val="window" lastClr="FFFFFF"/>
      </a:lt1>
      <a:dk2>
        <a:srgbClr val="FFF200"/>
      </a:dk2>
      <a:lt2>
        <a:srgbClr val="00A94F"/>
      </a:lt2>
      <a:accent1>
        <a:srgbClr val="004C8D"/>
      </a:accent1>
      <a:accent2>
        <a:srgbClr val="4F8940"/>
      </a:accent2>
      <a:accent3>
        <a:srgbClr val="FBC93E"/>
      </a:accent3>
      <a:accent4>
        <a:srgbClr val="8C297A"/>
      </a:accent4>
      <a:accent5>
        <a:srgbClr val="C53246"/>
      </a:accent5>
      <a:accent6>
        <a:srgbClr val="29A4B1"/>
      </a:accent6>
      <a:hlink>
        <a:srgbClr val="0000FF"/>
      </a:hlink>
      <a:folHlink>
        <a:srgbClr val="800080"/>
      </a:folHlink>
    </a:clrScheme>
    <a:fontScheme name="國泰字體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佈景主題1" id="{37C70B17-0D8F-408E-AFCF-7BF31A061394}" vid="{69134B66-A32E-48A1-8F30-C83370CE3A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33275</TotalTime>
  <Words>593</Words>
  <Application>Microsoft Macintosh PowerPoint</Application>
  <PresentationFormat>寬螢幕</PresentationFormat>
  <Paragraphs>147</Paragraphs>
  <Slides>13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Calibri</vt:lpstr>
      <vt:lpstr>Wingdings</vt:lpstr>
      <vt:lpstr>微軟正黑體</vt:lpstr>
      <vt:lpstr>新細明體</vt:lpstr>
      <vt:lpstr>Arial</vt:lpstr>
      <vt:lpstr>佈景主題1</vt:lpstr>
      <vt:lpstr>金控數據中台架構規劃</vt:lpstr>
      <vt:lpstr>Agenda</vt:lpstr>
      <vt:lpstr>應用場景 – 金控國泰盾</vt:lpstr>
      <vt:lpstr>應用場景 – 其他規劃中之可能場景</vt:lpstr>
      <vt:lpstr>運用 Kubernetes Namespace 來進行金控專案區隔</vt:lpstr>
      <vt:lpstr>Model Development Life Cycle</vt:lpstr>
      <vt:lpstr>金控數據中台架構圖</vt:lpstr>
      <vt:lpstr>與銀行數據中台架構比較</vt:lpstr>
      <vt:lpstr>金控數據中台軟硬體規格</vt:lpstr>
      <vt:lpstr>金控數據中台軟硬體預算</vt:lpstr>
      <vt:lpstr>金控數據中台建置與開發團隊 (維運 R&amp;R 將另行討論)</vt:lpstr>
      <vt:lpstr>金控數據中台建置與開發相關時程</vt:lpstr>
      <vt:lpstr>PowerPoint 簡報</vt:lpstr>
    </vt:vector>
  </TitlesOfParts>
  <Company>國泰世華銀行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Yuning Su</dc:creator>
  <cp:lastModifiedBy>Microsoft Office User</cp:lastModifiedBy>
  <cp:revision>438</cp:revision>
  <dcterms:created xsi:type="dcterms:W3CDTF">2019-03-11T01:45:06Z</dcterms:created>
  <dcterms:modified xsi:type="dcterms:W3CDTF">2021-05-24T10:09:31Z</dcterms:modified>
</cp:coreProperties>
</file>